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B6F5D-CDCA-4849-9DC3-5B01AC48205C}" type="doc">
      <dgm:prSet loTypeId="urn:microsoft.com/office/officeart/2005/8/layout/pyramid2" loCatId="list" qsTypeId="urn:microsoft.com/office/officeart/2005/8/quickstyle/3d5" qsCatId="3D" csTypeId="urn:microsoft.com/office/officeart/2005/8/colors/colorful5" csCatId="colorful" phldr="1"/>
      <dgm:spPr/>
    </dgm:pt>
    <dgm:pt modelId="{CDE13DAA-2185-406B-840A-E838AA47106A}">
      <dgm:prSet phldrT="[Texto]" custT="1"/>
      <dgm:spPr/>
      <dgm:t>
        <a:bodyPr/>
        <a:lstStyle/>
        <a:p>
          <a:r>
            <a:rPr lang="es-MX" sz="2400"/>
            <a:t>INSTANCIA NORMATIVA </a:t>
          </a:r>
        </a:p>
        <a:p>
          <a:r>
            <a:rPr lang="es-MX" sz="2400"/>
            <a:t>DGUTYP</a:t>
          </a:r>
          <a:endParaRPr lang="en-US" sz="2400" dirty="0"/>
        </a:p>
      </dgm:t>
    </dgm:pt>
    <dgm:pt modelId="{DEB584A3-05D4-414B-929F-47ECCE77E4A0}" type="parTrans" cxnId="{3B990A27-2D80-4029-AB6D-BC94F53BB11E}">
      <dgm:prSet/>
      <dgm:spPr/>
      <dgm:t>
        <a:bodyPr/>
        <a:lstStyle/>
        <a:p>
          <a:endParaRPr lang="en-US"/>
        </a:p>
      </dgm:t>
    </dgm:pt>
    <dgm:pt modelId="{D2A249A2-37B6-430B-B395-19AD2324CAD1}" type="sibTrans" cxnId="{3B990A27-2D80-4029-AB6D-BC94F53BB11E}">
      <dgm:prSet/>
      <dgm:spPr/>
      <dgm:t>
        <a:bodyPr/>
        <a:lstStyle/>
        <a:p>
          <a:endParaRPr lang="en-US"/>
        </a:p>
      </dgm:t>
    </dgm:pt>
    <dgm:pt modelId="{93C458C8-E5FD-4FA1-B7A6-E7D564631ABC}">
      <dgm:prSet phldrT="[Texto]" custT="1"/>
      <dgm:spPr/>
      <dgm:t>
        <a:bodyPr/>
        <a:lstStyle/>
        <a:p>
          <a:r>
            <a:rPr lang="es-MX" sz="2400"/>
            <a:t>INSTANCIA EJECUTORA</a:t>
          </a:r>
        </a:p>
        <a:p>
          <a:r>
            <a:rPr lang="es-MX" sz="2400"/>
            <a:t>UUTT y UUPP</a:t>
          </a:r>
          <a:endParaRPr lang="en-US" sz="2400" dirty="0"/>
        </a:p>
      </dgm:t>
    </dgm:pt>
    <dgm:pt modelId="{B00AC15B-0F4D-4DD9-9FAB-A7AC9E30CE6C}" type="parTrans" cxnId="{1614448F-25F5-41F7-BC77-668867E94001}">
      <dgm:prSet/>
      <dgm:spPr/>
      <dgm:t>
        <a:bodyPr/>
        <a:lstStyle/>
        <a:p>
          <a:endParaRPr lang="en-US"/>
        </a:p>
      </dgm:t>
    </dgm:pt>
    <dgm:pt modelId="{CAC8A001-8EC8-4832-B8D7-3F63C783F39D}" type="sibTrans" cxnId="{1614448F-25F5-41F7-BC77-668867E94001}">
      <dgm:prSet/>
      <dgm:spPr/>
      <dgm:t>
        <a:bodyPr/>
        <a:lstStyle/>
        <a:p>
          <a:endParaRPr lang="en-US"/>
        </a:p>
      </dgm:t>
    </dgm:pt>
    <dgm:pt modelId="{5A9A8125-974F-41B0-82BC-6746EC04A3B6}">
      <dgm:prSet phldrT="[Texto]" custT="1"/>
      <dgm:spPr/>
      <dgm:t>
        <a:bodyPr/>
        <a:lstStyle/>
        <a:p>
          <a:r>
            <a:rPr lang="es-MX" sz="2400"/>
            <a:t>COMITÉ</a:t>
          </a:r>
        </a:p>
        <a:p>
          <a:r>
            <a:rPr lang="es-MX" sz="2400"/>
            <a:t>PROFESORES BENEFICIADOS</a:t>
          </a:r>
          <a:endParaRPr lang="en-US" sz="2400" dirty="0"/>
        </a:p>
      </dgm:t>
    </dgm:pt>
    <dgm:pt modelId="{168EAE06-5700-4F1D-B58E-995F7FFBCB95}" type="parTrans" cxnId="{7D40EE2D-E892-488F-9C44-7F3E322951C4}">
      <dgm:prSet/>
      <dgm:spPr/>
      <dgm:t>
        <a:bodyPr/>
        <a:lstStyle/>
        <a:p>
          <a:endParaRPr lang="en-US"/>
        </a:p>
      </dgm:t>
    </dgm:pt>
    <dgm:pt modelId="{E20236A7-C880-459B-AF0B-E299CBECC833}" type="sibTrans" cxnId="{7D40EE2D-E892-488F-9C44-7F3E322951C4}">
      <dgm:prSet/>
      <dgm:spPr/>
      <dgm:t>
        <a:bodyPr/>
        <a:lstStyle/>
        <a:p>
          <a:endParaRPr lang="en-US"/>
        </a:p>
      </dgm:t>
    </dgm:pt>
    <dgm:pt modelId="{C572AFE3-9673-449E-9B3A-333AB97D25BD}" type="pres">
      <dgm:prSet presAssocID="{483B6F5D-CDCA-4849-9DC3-5B01AC48205C}" presName="compositeShape" presStyleCnt="0">
        <dgm:presLayoutVars>
          <dgm:dir/>
          <dgm:resizeHandles/>
        </dgm:presLayoutVars>
      </dgm:prSet>
      <dgm:spPr/>
    </dgm:pt>
    <dgm:pt modelId="{4331C203-15FC-4901-B57D-8C31F8FFAD2D}" type="pres">
      <dgm:prSet presAssocID="{483B6F5D-CDCA-4849-9DC3-5B01AC48205C}" presName="pyramid" presStyleLbl="node1" presStyleIdx="0" presStyleCnt="1" custScaleX="88032" custScaleY="88372" custLinFactNeighborX="-11553"/>
      <dgm:spPr/>
    </dgm:pt>
    <dgm:pt modelId="{B64BB8B8-31E8-4032-9138-063E9D844F20}" type="pres">
      <dgm:prSet presAssocID="{483B6F5D-CDCA-4849-9DC3-5B01AC48205C}" presName="theList" presStyleCnt="0"/>
      <dgm:spPr/>
    </dgm:pt>
    <dgm:pt modelId="{137F2A6D-86B3-4668-894C-0DE08118B990}" type="pres">
      <dgm:prSet presAssocID="{CDE13DAA-2185-406B-840A-E838AA47106A}" presName="aNode" presStyleLbl="fgAcc1" presStyleIdx="0" presStyleCnt="3">
        <dgm:presLayoutVars>
          <dgm:bulletEnabled val="1"/>
        </dgm:presLayoutVars>
      </dgm:prSet>
      <dgm:spPr/>
    </dgm:pt>
    <dgm:pt modelId="{7E7FFD57-1E5F-427E-94FE-457CE9DC8CDC}" type="pres">
      <dgm:prSet presAssocID="{CDE13DAA-2185-406B-840A-E838AA47106A}" presName="aSpace" presStyleCnt="0"/>
      <dgm:spPr/>
    </dgm:pt>
    <dgm:pt modelId="{9B52CFA0-3B46-42E5-8541-55AAB61836C8}" type="pres">
      <dgm:prSet presAssocID="{93C458C8-E5FD-4FA1-B7A6-E7D564631ABC}" presName="aNode" presStyleLbl="fgAcc1" presStyleIdx="1" presStyleCnt="3">
        <dgm:presLayoutVars>
          <dgm:bulletEnabled val="1"/>
        </dgm:presLayoutVars>
      </dgm:prSet>
      <dgm:spPr/>
    </dgm:pt>
    <dgm:pt modelId="{5E6BDF78-FB53-49BA-944C-F4A2E47AF038}" type="pres">
      <dgm:prSet presAssocID="{93C458C8-E5FD-4FA1-B7A6-E7D564631ABC}" presName="aSpace" presStyleCnt="0"/>
      <dgm:spPr/>
    </dgm:pt>
    <dgm:pt modelId="{84A99540-88EB-4F67-A04C-A46C59EE3BCD}" type="pres">
      <dgm:prSet presAssocID="{5A9A8125-974F-41B0-82BC-6746EC04A3B6}" presName="aNode" presStyleLbl="fgAcc1" presStyleIdx="2" presStyleCnt="3">
        <dgm:presLayoutVars>
          <dgm:bulletEnabled val="1"/>
        </dgm:presLayoutVars>
      </dgm:prSet>
      <dgm:spPr/>
    </dgm:pt>
    <dgm:pt modelId="{47A53374-4447-40F4-A7C6-BF96AF9E8D62}" type="pres">
      <dgm:prSet presAssocID="{5A9A8125-974F-41B0-82BC-6746EC04A3B6}" presName="aSpace" presStyleCnt="0"/>
      <dgm:spPr/>
    </dgm:pt>
  </dgm:ptLst>
  <dgm:cxnLst>
    <dgm:cxn modelId="{3B990A27-2D80-4029-AB6D-BC94F53BB11E}" srcId="{483B6F5D-CDCA-4849-9DC3-5B01AC48205C}" destId="{CDE13DAA-2185-406B-840A-E838AA47106A}" srcOrd="0" destOrd="0" parTransId="{DEB584A3-05D4-414B-929F-47ECCE77E4A0}" sibTransId="{D2A249A2-37B6-430B-B395-19AD2324CAD1}"/>
    <dgm:cxn modelId="{7D40EE2D-E892-488F-9C44-7F3E322951C4}" srcId="{483B6F5D-CDCA-4849-9DC3-5B01AC48205C}" destId="{5A9A8125-974F-41B0-82BC-6746EC04A3B6}" srcOrd="2" destOrd="0" parTransId="{168EAE06-5700-4F1D-B58E-995F7FFBCB95}" sibTransId="{E20236A7-C880-459B-AF0B-E299CBECC833}"/>
    <dgm:cxn modelId="{F1102944-E414-4547-B377-D11A5271EAB1}" type="presOf" srcId="{5A9A8125-974F-41B0-82BC-6746EC04A3B6}" destId="{84A99540-88EB-4F67-A04C-A46C59EE3BCD}" srcOrd="0" destOrd="0" presId="urn:microsoft.com/office/officeart/2005/8/layout/pyramid2"/>
    <dgm:cxn modelId="{18BDA06D-6335-476A-859D-5A0E078AE734}" type="presOf" srcId="{483B6F5D-CDCA-4849-9DC3-5B01AC48205C}" destId="{C572AFE3-9673-449E-9B3A-333AB97D25BD}" srcOrd="0" destOrd="0" presId="urn:microsoft.com/office/officeart/2005/8/layout/pyramid2"/>
    <dgm:cxn modelId="{DD48DD6F-28BF-45AD-8741-94ED11796494}" type="presOf" srcId="{93C458C8-E5FD-4FA1-B7A6-E7D564631ABC}" destId="{9B52CFA0-3B46-42E5-8541-55AAB61836C8}" srcOrd="0" destOrd="0" presId="urn:microsoft.com/office/officeart/2005/8/layout/pyramid2"/>
    <dgm:cxn modelId="{1614448F-25F5-41F7-BC77-668867E94001}" srcId="{483B6F5D-CDCA-4849-9DC3-5B01AC48205C}" destId="{93C458C8-E5FD-4FA1-B7A6-E7D564631ABC}" srcOrd="1" destOrd="0" parTransId="{B00AC15B-0F4D-4DD9-9FAB-A7AC9E30CE6C}" sibTransId="{CAC8A001-8EC8-4832-B8D7-3F63C783F39D}"/>
    <dgm:cxn modelId="{C4687EFA-2B30-47F8-85DA-AE5E308B568D}" type="presOf" srcId="{CDE13DAA-2185-406B-840A-E838AA47106A}" destId="{137F2A6D-86B3-4668-894C-0DE08118B990}" srcOrd="0" destOrd="0" presId="urn:microsoft.com/office/officeart/2005/8/layout/pyramid2"/>
    <dgm:cxn modelId="{0A2C37D8-EDF9-4AA3-ACED-AC81508A3ADC}" type="presParOf" srcId="{C572AFE3-9673-449E-9B3A-333AB97D25BD}" destId="{4331C203-15FC-4901-B57D-8C31F8FFAD2D}" srcOrd="0" destOrd="0" presId="urn:microsoft.com/office/officeart/2005/8/layout/pyramid2"/>
    <dgm:cxn modelId="{036FB5FD-A9A8-45D9-84F5-99E15798ABE9}" type="presParOf" srcId="{C572AFE3-9673-449E-9B3A-333AB97D25BD}" destId="{B64BB8B8-31E8-4032-9138-063E9D844F20}" srcOrd="1" destOrd="0" presId="urn:microsoft.com/office/officeart/2005/8/layout/pyramid2"/>
    <dgm:cxn modelId="{742F2450-9E89-478E-B40E-168E55C6DED4}" type="presParOf" srcId="{B64BB8B8-31E8-4032-9138-063E9D844F20}" destId="{137F2A6D-86B3-4668-894C-0DE08118B990}" srcOrd="0" destOrd="0" presId="urn:microsoft.com/office/officeart/2005/8/layout/pyramid2"/>
    <dgm:cxn modelId="{62CF6667-D92B-406D-8C84-A2FA32251D18}" type="presParOf" srcId="{B64BB8B8-31E8-4032-9138-063E9D844F20}" destId="{7E7FFD57-1E5F-427E-94FE-457CE9DC8CDC}" srcOrd="1" destOrd="0" presId="urn:microsoft.com/office/officeart/2005/8/layout/pyramid2"/>
    <dgm:cxn modelId="{B8A563D9-4D19-40C8-86B7-E6CBCAAA8855}" type="presParOf" srcId="{B64BB8B8-31E8-4032-9138-063E9D844F20}" destId="{9B52CFA0-3B46-42E5-8541-55AAB61836C8}" srcOrd="2" destOrd="0" presId="urn:microsoft.com/office/officeart/2005/8/layout/pyramid2"/>
    <dgm:cxn modelId="{A1C045C4-726D-4E71-9081-9EC304BADAFF}" type="presParOf" srcId="{B64BB8B8-31E8-4032-9138-063E9D844F20}" destId="{5E6BDF78-FB53-49BA-944C-F4A2E47AF038}" srcOrd="3" destOrd="0" presId="urn:microsoft.com/office/officeart/2005/8/layout/pyramid2"/>
    <dgm:cxn modelId="{A2367A4D-BC76-4CB9-BC7F-C3CE54C3D4E2}" type="presParOf" srcId="{B64BB8B8-31E8-4032-9138-063E9D844F20}" destId="{84A99540-88EB-4F67-A04C-A46C59EE3BCD}" srcOrd="4" destOrd="0" presId="urn:microsoft.com/office/officeart/2005/8/layout/pyramid2"/>
    <dgm:cxn modelId="{C59DF593-7F47-437F-B13F-E7B252755BD4}" type="presParOf" srcId="{B64BB8B8-31E8-4032-9138-063E9D844F20}" destId="{47A53374-4447-40F4-A7C6-BF96AF9E8D6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1C203-15FC-4901-B57D-8C31F8FFAD2D}">
      <dsp:nvSpPr>
        <dsp:cNvPr id="0" name=""/>
        <dsp:cNvSpPr/>
      </dsp:nvSpPr>
      <dsp:spPr>
        <a:xfrm>
          <a:off x="1319099" y="315041"/>
          <a:ext cx="4770160" cy="478858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F2A6D-86B3-4668-894C-0DE08118B990}">
      <dsp:nvSpPr>
        <dsp:cNvPr id="0" name=""/>
        <dsp:cNvSpPr/>
      </dsp:nvSpPr>
      <dsp:spPr>
        <a:xfrm>
          <a:off x="4330198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INSTANCIA NORMATIVA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DGUTYP</a:t>
          </a:r>
          <a:endParaRPr lang="en-US" sz="2400" kern="1200" dirty="0"/>
        </a:p>
      </dsp:txBody>
      <dsp:txXfrm>
        <a:off x="4392814" y="607393"/>
        <a:ext cx="3396901" cy="1157468"/>
      </dsp:txXfrm>
    </dsp:sp>
    <dsp:sp modelId="{9B52CFA0-3B46-42E5-8541-55AAB61836C8}">
      <dsp:nvSpPr>
        <dsp:cNvPr id="0" name=""/>
        <dsp:cNvSpPr/>
      </dsp:nvSpPr>
      <dsp:spPr>
        <a:xfrm>
          <a:off x="4330198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INSTANCIA EJECUTORA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UUTT y UUPP</a:t>
          </a:r>
          <a:endParaRPr lang="en-US" sz="2400" kern="1200" dirty="0"/>
        </a:p>
      </dsp:txBody>
      <dsp:txXfrm>
        <a:off x="4392814" y="2050430"/>
        <a:ext cx="3396901" cy="1157468"/>
      </dsp:txXfrm>
    </dsp:sp>
    <dsp:sp modelId="{84A99540-88EB-4F67-A04C-A46C59EE3BCD}">
      <dsp:nvSpPr>
        <dsp:cNvPr id="0" name=""/>
        <dsp:cNvSpPr/>
      </dsp:nvSpPr>
      <dsp:spPr>
        <a:xfrm>
          <a:off x="4330198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COMITÉ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PROFESORES BENEFICIADOS</a:t>
          </a:r>
          <a:endParaRPr lang="en-US" sz="2400" kern="1200" dirty="0"/>
        </a:p>
      </dsp:txBody>
      <dsp:txXfrm>
        <a:off x="4392814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5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7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9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4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22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2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2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0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5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4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2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1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6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3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9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gutyp.sep.gob.mx/Programas/PRODEP/2024/ANEXO_DEL_ACUERDO_23_12_23.pdf" TargetMode="External"/><Relationship Id="rId2" Type="http://schemas.openxmlformats.org/officeDocument/2006/relationships/hyperlink" Target="https://www.dof.gob.mx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1BDA2-BD4A-4EFA-B763-3C506BF90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4664" y="394637"/>
            <a:ext cx="5727033" cy="2377439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2060"/>
                </a:solidFill>
              </a:rPr>
              <a:t>Capacitación Contraloría social 2024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FEF389-A32C-4BAD-A808-A0BCFC000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0826" y="2792361"/>
            <a:ext cx="7030063" cy="1524000"/>
          </a:xfrm>
        </p:spPr>
        <p:txBody>
          <a:bodyPr>
            <a:noAutofit/>
          </a:bodyPr>
          <a:lstStyle/>
          <a:p>
            <a:r>
              <a:rPr lang="es-MX" sz="4800" b="1" dirty="0"/>
              <a:t>INSTANCIA EJECUTORA</a:t>
            </a:r>
            <a:endParaRPr lang="en-US" sz="4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D44645-756F-457C-BB66-CB942C80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28" y="4333775"/>
            <a:ext cx="1943100" cy="1828800"/>
          </a:xfrm>
          <a:prstGeom prst="rect">
            <a:avLst/>
          </a:prstGeom>
        </p:spPr>
      </p:pic>
      <p:pic>
        <p:nvPicPr>
          <p:cNvPr id="1026" name="Picture 2" descr="Claudia Sheinbaum compartió el nuevo logo que tendrá su administración en el gobierno de México. &#10;Crédito:   @Claudiashein">
            <a:extLst>
              <a:ext uri="{FF2B5EF4-FFF2-40B4-BE49-F238E27FC236}">
                <a16:creationId xmlns:a16="http://schemas.microsoft.com/office/drawing/2014/main" id="{723BA6E0-4840-4534-8269-30ED24A9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7" y="1701517"/>
            <a:ext cx="4648898" cy="36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5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DE906B-4F5F-420C-8D4E-0AAD5401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3" y="370057"/>
            <a:ext cx="1803619" cy="4530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C564A0-610C-44D7-80EB-EAD835E260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97" t="12002" r="22847" b="17888"/>
          <a:stretch/>
        </p:blipFill>
        <p:spPr>
          <a:xfrm>
            <a:off x="128257" y="756467"/>
            <a:ext cx="7649761" cy="48734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61E1F9-58BE-4360-B2A2-A25EE492FAB0}"/>
              </a:ext>
            </a:extLst>
          </p:cNvPr>
          <p:cNvSpPr txBox="1"/>
          <p:nvPr/>
        </p:nvSpPr>
        <p:spPr>
          <a:xfrm>
            <a:off x="7894320" y="3174276"/>
            <a:ext cx="4559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Geomanist" panose="02000503000000020004" pitchFamily="50" charset="0"/>
              </a:rPr>
              <a:t>A partir del Programa Anual de Trabajo de Contraloría Social (PATCS) de la Instancia Normativa se deriva el Programa de Trabajo de la Instancia Ejecutora </a:t>
            </a:r>
          </a:p>
          <a:p>
            <a:r>
              <a:rPr lang="es-MX" sz="1800" dirty="0">
                <a:latin typeface="Geomanist" panose="02000503000000020004" pitchFamily="50" charset="0"/>
              </a:rPr>
              <a:t>(PTIE)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0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8D1B86-91FD-4ADA-B3AB-4C7F7BAE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3" y="370057"/>
            <a:ext cx="1803619" cy="4530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BB4857-BBF4-413D-8C94-155AF92F55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45" t="10748" r="7934" b="5396"/>
          <a:stretch/>
        </p:blipFill>
        <p:spPr>
          <a:xfrm>
            <a:off x="774440" y="823098"/>
            <a:ext cx="9573209" cy="57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9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68B129-4A37-4B51-8889-865C2C87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3" y="370057"/>
            <a:ext cx="1803619" cy="45304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E2DEAF-5E98-46C0-868E-56F54C7DE0C9}"/>
              </a:ext>
            </a:extLst>
          </p:cNvPr>
          <p:cNvSpPr txBox="1"/>
          <p:nvPr/>
        </p:nvSpPr>
        <p:spPr>
          <a:xfrm>
            <a:off x="2196935" y="1330036"/>
            <a:ext cx="623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" panose="020B0604020202020204" charset="0"/>
              </a:rPr>
              <a:t>Programa de Trabajo de la Instancia Ejecutora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74EC96-7304-4F59-9473-C650E0D05CA7}"/>
              </a:ext>
            </a:extLst>
          </p:cNvPr>
          <p:cNvSpPr txBox="1"/>
          <p:nvPr/>
        </p:nvSpPr>
        <p:spPr>
          <a:xfrm>
            <a:off x="1097280" y="2346961"/>
            <a:ext cx="8168257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MX" b="1" dirty="0">
                <a:latin typeface="Montserrat" panose="020B0604020202020204" charset="0"/>
              </a:rPr>
              <a:t>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Cada Instancia Ejecutora beneficiada con el programa deberá elaborar su Programa Institucional de Trabajo (PITCS) o Programa de Trabajo de la Instancia Ejecutora, se debe de enviar a la DGUTyP para su revisión ya firmado por el responsable de Contraloría Social y una vez validado mediante correo electrónico la Instancia Normativa lo firmará también y después el enlace lo incorporará al sistema informático SICS.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980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CD1FF7-A293-473D-931D-87F3E55EA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7" t="10222" r="31666"/>
          <a:stretch/>
        </p:blipFill>
        <p:spPr>
          <a:xfrm>
            <a:off x="327259" y="441692"/>
            <a:ext cx="1041400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CIAS…..">
            <a:extLst>
              <a:ext uri="{FF2B5EF4-FFF2-40B4-BE49-F238E27FC236}">
                <a16:creationId xmlns:a16="http://schemas.microsoft.com/office/drawing/2014/main" id="{05A20C58-ECCA-493D-AB6F-8142AB77B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9148"/>
            <a:ext cx="3515360" cy="24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263EEC4-428A-4C93-8231-952C626C31E5}"/>
              </a:ext>
            </a:extLst>
          </p:cNvPr>
          <p:cNvSpPr txBox="1"/>
          <p:nvPr/>
        </p:nvSpPr>
        <p:spPr>
          <a:xfrm>
            <a:off x="1391920" y="3352800"/>
            <a:ext cx="804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UNIVERSIDAD TECNOLÓGICA DE IZÚCAR DE MATAMOROS</a:t>
            </a:r>
            <a:endParaRPr lang="en-US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46B717-AC01-40A3-89A5-28902F688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10" y="4272280"/>
            <a:ext cx="1943100" cy="182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D9915E-CA5A-4AFB-9721-1ADF9880D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92" y="562563"/>
            <a:ext cx="1803619" cy="4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7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5FE1B8-1800-4B01-B424-60DE3456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90299"/>
            <a:ext cx="9499316" cy="378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4800" b="1" dirty="0">
              <a:latin typeface="+mj-lt"/>
            </a:endParaRPr>
          </a:p>
          <a:p>
            <a:pPr marL="0" indent="0">
              <a:buNone/>
            </a:pPr>
            <a:r>
              <a:rPr lang="es-MX" sz="4800" b="1" dirty="0">
                <a:latin typeface="+mj-lt"/>
              </a:rPr>
              <a:t>Programa presupuestal S247</a:t>
            </a:r>
          </a:p>
          <a:p>
            <a:pPr marL="0" indent="0" algn="ctr">
              <a:buNone/>
            </a:pPr>
            <a:r>
              <a:rPr lang="en-US" sz="4800" b="1" dirty="0">
                <a:latin typeface="+mj-lt"/>
              </a:rPr>
              <a:t>PRODEP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5F1ECD-AEF1-4699-9B14-47352B16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811" y="291399"/>
            <a:ext cx="4163427" cy="10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8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50DB7A-8A3D-4B3F-B9AB-DBEB8A2C7FB0}"/>
              </a:ext>
            </a:extLst>
          </p:cNvPr>
          <p:cNvSpPr txBox="1"/>
          <p:nvPr/>
        </p:nvSpPr>
        <p:spPr>
          <a:xfrm>
            <a:off x="1120877" y="1915427"/>
            <a:ext cx="9960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Concepto de Contraloría Social </a:t>
            </a:r>
          </a:p>
          <a:p>
            <a:endParaRPr lang="es-MX" sz="2400" dirty="0"/>
          </a:p>
          <a:p>
            <a:r>
              <a:rPr lang="es-MX" sz="2400" b="1" dirty="0"/>
              <a:t>“Se reconoce a la Contraloría social como el mecanismo de los beneficiarios,  de manera organizada, para verificar el cumplimiento de las metas y la correcta aplicación de los recursos públicos asignados a los programas de desarrollo social”(Art. 69 de la Ley General de desarrollo social)</a:t>
            </a:r>
            <a:endParaRPr lang="en-US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4B53A3-51C4-49C9-9F2A-895577B1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3" y="370057"/>
            <a:ext cx="1803619" cy="4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B47284-EAED-438E-A878-80F9C54518F6}"/>
              </a:ext>
            </a:extLst>
          </p:cNvPr>
          <p:cNvSpPr txBox="1"/>
          <p:nvPr/>
        </p:nvSpPr>
        <p:spPr>
          <a:xfrm>
            <a:off x="727587" y="948690"/>
            <a:ext cx="110219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Características del Programa</a:t>
            </a:r>
          </a:p>
          <a:p>
            <a:endParaRPr lang="es-MX" sz="2400" b="1" dirty="0"/>
          </a:p>
          <a:p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La cobertura del programa es de carácter nacional y su población objetivo esta definida como: las/los Profesores/</a:t>
            </a:r>
            <a:r>
              <a:rPr lang="en-US" sz="15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ras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de Tiempo Completo y Cuerpos Académicos de las Instituciones Públicas  de Educación Superior (IPES), que cumplan los requisitos previstos en las Reglas de Operación del Programa, publicadas en </a:t>
            </a:r>
            <a:r>
              <a:rPr lang="en-US" sz="15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el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Diario Oficial de la Federación, 23 de diciembre 2023.</a:t>
            </a:r>
          </a:p>
          <a:p>
            <a:endParaRPr lang="en-US" sz="15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b="1" kern="12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Objetivo:</a:t>
            </a:r>
            <a:endParaRPr lang="es-MX" sz="1500" b="1" kern="140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kern="12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a) Profesionalizar a los /las Profesores/as de Tiempo Completo (PTC) de las Universidades Tecnológicas y Politécnicas para que alcancen las capacidades de investigación-docencia, desarrollo tecnológico e innovación con responsabilidad social.</a:t>
            </a:r>
            <a:endParaRPr lang="es-MX" sz="1500" kern="140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s-MX" sz="1500" kern="120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kern="12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El programa consiste en un apoyo financiero para:</a:t>
            </a: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kern="12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Grado mínimo:  </a:t>
            </a:r>
            <a:endParaRPr lang="es-MX" sz="1500" kern="140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kern="12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$30,000.00 M.N.</a:t>
            </a:r>
            <a:endParaRPr lang="es-MX" sz="1500" kern="140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kern="12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 </a:t>
            </a:r>
            <a:endParaRPr lang="es-MX" sz="1500" kern="140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kern="12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Grado preferente: </a:t>
            </a:r>
            <a:endParaRPr lang="es-MX" sz="1500" kern="140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kern="12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$40,000.00</a:t>
            </a: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s-MX" sz="1500" kern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kern="12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De periodicidad anual y para la adquisición de equipo personal de computo</a:t>
            </a:r>
            <a:endParaRPr lang="es-MX" sz="15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500" kern="140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La asignación presupuestal para 2024 fue de $180,000.00</a:t>
            </a: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s-MX" sz="1500" kern="1400" dirty="0">
              <a:ln>
                <a:noFill/>
              </a:ln>
              <a:effectLst/>
              <a:latin typeface="+mj-lt"/>
            </a:endParaRPr>
          </a:p>
          <a:p>
            <a:endParaRPr lang="en-U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BDA0C1-4FB3-4312-A1CD-8AE4BAD05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3" y="370057"/>
            <a:ext cx="1803619" cy="4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A684F-4371-43C0-94B8-A564A6115F49}"/>
              </a:ext>
            </a:extLst>
          </p:cNvPr>
          <p:cNvSpPr txBox="1"/>
          <p:nvPr/>
        </p:nvSpPr>
        <p:spPr>
          <a:xfrm>
            <a:off x="835742" y="2086244"/>
            <a:ext cx="1018621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bg1"/>
                </a:solidFill>
                <a:latin typeface="Geomanist" panose="02000503000000020004" pitchFamily="50" charset="0"/>
              </a:rPr>
              <a:t>Ley de Desarrollo Social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Ley de Desarrollo Social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Reglamento de la Ley General de Desarrollo Social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Acuerdo por el que se establecen los Lineamientos para la Promoción y Operación de la Contraloría Social en los Programas federales de Desarrollo Social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Estrategia Marco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Acuerdo número 23/12/23 por el que se emiten las Reglas de Operación del Programa para el Desarrollo Profesional Docente para el ejercicio fiscal 2024. </a:t>
            </a:r>
            <a:b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https://www.dof.gob.mx/</a:t>
            </a:r>
            <a:endParaRPr lang="es-MX" sz="2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ROP PRODEP 2024</a:t>
            </a:r>
            <a:endParaRPr lang="es-MX" sz="2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Convenios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Documentos Normativos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800" b="1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https://www.dof.gob.mx/</a:t>
            </a:r>
            <a:endParaRPr lang="es-MX" sz="18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800" b="1" dirty="0">
                <a:solidFill>
                  <a:schemeClr val="bg1"/>
                </a:solidFill>
                <a:latin typeface="Geomanist" panose="0200050300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ROP PRODEP 2024</a:t>
            </a:r>
            <a:endParaRPr lang="es-MX" sz="1800" dirty="0">
              <a:solidFill>
                <a:schemeClr val="bg1"/>
              </a:solidFill>
              <a:latin typeface="Geomanist" panose="02000503000000020004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bg1"/>
                </a:solidFill>
                <a:latin typeface="Geomanist" panose="02000503000000020004" pitchFamily="50" charset="0"/>
              </a:rPr>
              <a:t>Convenios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bg1"/>
                </a:solidFill>
                <a:latin typeface="Geomanist" panose="02000503000000020004" pitchFamily="50" charset="0"/>
              </a:rPr>
              <a:t>Documentos Normativos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BFBDB8-267C-427D-B580-DEBCA124FE18}"/>
              </a:ext>
            </a:extLst>
          </p:cNvPr>
          <p:cNvSpPr txBox="1"/>
          <p:nvPr/>
        </p:nvSpPr>
        <p:spPr>
          <a:xfrm>
            <a:off x="1258529" y="1514168"/>
            <a:ext cx="485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Normativa de Contraloría Social</a:t>
            </a:r>
            <a:endParaRPr lang="en-US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ABDED1-2955-42CD-9D00-1C0D10353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63" y="370057"/>
            <a:ext cx="1803619" cy="4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2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C318B7-82C2-4A44-838B-1780CACE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3" y="370057"/>
            <a:ext cx="1803619" cy="4530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AD5FAD-1BE5-4C1D-9FAA-6632C76D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574" y="249829"/>
            <a:ext cx="2664183" cy="31823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EB763D-28BF-4F53-B671-12CACE89C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619" y="1837806"/>
            <a:ext cx="2530059" cy="31823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2331D2-E4B9-44EE-AA9A-F410CEED0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648" y="3114860"/>
            <a:ext cx="4517528" cy="34933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F7138-976F-480A-B130-0BB538A13254}"/>
              </a:ext>
            </a:extLst>
          </p:cNvPr>
          <p:cNvSpPr txBox="1"/>
          <p:nvPr/>
        </p:nvSpPr>
        <p:spPr>
          <a:xfrm>
            <a:off x="6192570" y="488887"/>
            <a:ext cx="34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eomanist" panose="02000503000000020004" pitchFamily="50" charset="0"/>
              </a:rPr>
              <a:t>Documentos Normativos</a:t>
            </a:r>
          </a:p>
        </p:txBody>
      </p:sp>
    </p:spTree>
    <p:extLst>
      <p:ext uri="{BB962C8B-B14F-4D97-AF65-F5344CB8AC3E}">
        <p14:creationId xmlns:p14="http://schemas.microsoft.com/office/powerpoint/2010/main" val="70558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3598A8-EABE-4B63-9569-E4808085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3" y="370057"/>
            <a:ext cx="1803619" cy="4530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AE5D52-A1CB-46B7-9827-C770FA0A2095}"/>
              </a:ext>
            </a:extLst>
          </p:cNvPr>
          <p:cNvSpPr txBox="1"/>
          <p:nvPr/>
        </p:nvSpPr>
        <p:spPr>
          <a:xfrm>
            <a:off x="3666855" y="817097"/>
            <a:ext cx="542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Geomanist" panose="02000503000000020004" pitchFamily="50" charset="0"/>
              </a:rPr>
              <a:t>ACTORES INVOLUCRADOS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3E2496E-6522-43D6-8D53-F0429610C68A}"/>
              </a:ext>
            </a:extLst>
          </p:cNvPr>
          <p:cNvSpPr/>
          <p:nvPr/>
        </p:nvSpPr>
        <p:spPr>
          <a:xfrm>
            <a:off x="7059561" y="17009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02A3F2C-CC6D-44DF-93A0-974CA85BA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599797"/>
              </p:ext>
            </p:extLst>
          </p:nvPr>
        </p:nvGraphicFramePr>
        <p:xfrm>
          <a:off x="0" y="960298"/>
          <a:ext cx="97974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4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5FB1D9-D92E-4B4F-AED4-9B43FA76D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3" y="285974"/>
            <a:ext cx="1803619" cy="4530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C0A58F-F001-447F-B093-2CFDAD1CD704}"/>
              </a:ext>
            </a:extLst>
          </p:cNvPr>
          <p:cNvSpPr txBox="1"/>
          <p:nvPr/>
        </p:nvSpPr>
        <p:spPr>
          <a:xfrm>
            <a:off x="1520982" y="845787"/>
            <a:ext cx="737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eomanist" panose="02000503000000020004" pitchFamily="50" charset="0"/>
              </a:rPr>
              <a:t>RESPONSABILIDADES DEL COMITÉ DE CONTRALORÍA SOCIAL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6DECE7-104D-46E9-A112-7A2D1D511405}"/>
              </a:ext>
            </a:extLst>
          </p:cNvPr>
          <p:cNvSpPr txBox="1"/>
          <p:nvPr/>
        </p:nvSpPr>
        <p:spPr>
          <a:xfrm>
            <a:off x="894080" y="1716544"/>
            <a:ext cx="91643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Geomanist" panose="02000503000000020004" pitchFamily="50" charset="0"/>
              </a:rPr>
              <a:t>Solicitar la información a las autoridades federales, estatales y municipales responsables de los programas de desarrollo social que considere necesaria para el desempeño de sus funciones</a:t>
            </a:r>
          </a:p>
          <a:p>
            <a:endParaRPr lang="es-MX" dirty="0">
              <a:latin typeface="Geomanist" panose="0200050300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Geomanist" panose="02000503000000020004" pitchFamily="50" charset="0"/>
              </a:rPr>
              <a:t>Vigilar el ejercicio de los recursos públicos y la aplicación de los programas de desarrollo social conforme a la Ley y a las reglas de operación</a:t>
            </a:r>
          </a:p>
          <a:p>
            <a:endParaRPr lang="es-MX" dirty="0">
              <a:latin typeface="Geomanist" panose="0200050300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Geomanist" panose="02000503000000020004" pitchFamily="50" charset="0"/>
              </a:rPr>
              <a:t>Emitir informes sobre el desempeño de los programas y ejecución de los recursos públicos</a:t>
            </a:r>
          </a:p>
          <a:p>
            <a:endParaRPr lang="es-MX" dirty="0">
              <a:latin typeface="Geomanist" panose="0200050300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Geomanist" panose="02000503000000020004" pitchFamily="50" charset="0"/>
              </a:rPr>
              <a:t>Atender e investigar las quejas y denuncias presentadas sobre la aplicación y ejecución de los programas y</a:t>
            </a:r>
          </a:p>
          <a:p>
            <a:endParaRPr lang="es-MX" dirty="0">
              <a:latin typeface="Geomanist" panose="0200050300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Geomanist" panose="02000503000000020004" pitchFamily="50" charset="0"/>
              </a:rPr>
              <a:t>Presentar ante la autoridad competente las quejas y denuncias que puedan dar lugar al fincamiento de responsabilidades administrativas, civiles o penales relacionadas con los programas sociales </a:t>
            </a:r>
          </a:p>
        </p:txBody>
      </p:sp>
    </p:spTree>
    <p:extLst>
      <p:ext uri="{BB962C8B-B14F-4D97-AF65-F5344CB8AC3E}">
        <p14:creationId xmlns:p14="http://schemas.microsoft.com/office/powerpoint/2010/main" val="377329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75B50A-098A-41A0-B685-48651E576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5" t="16871" r="4337" b="5396"/>
          <a:stretch/>
        </p:blipFill>
        <p:spPr>
          <a:xfrm>
            <a:off x="957736" y="1599445"/>
            <a:ext cx="9552060" cy="45938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A93A7D-D32A-489E-BD48-36309699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3" y="370057"/>
            <a:ext cx="1803619" cy="4530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B5E28C-3F72-4E0F-B653-25F1E0949620}"/>
              </a:ext>
            </a:extLst>
          </p:cNvPr>
          <p:cNvSpPr txBox="1"/>
          <p:nvPr/>
        </p:nvSpPr>
        <p:spPr>
          <a:xfrm>
            <a:off x="4526733" y="506994"/>
            <a:ext cx="523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eomanist" panose="02000503000000020004" pitchFamily="50" charset="0"/>
              </a:rPr>
              <a:t>Proceso de Contraloría Social</a:t>
            </a:r>
          </a:p>
        </p:txBody>
      </p:sp>
    </p:spTree>
    <p:extLst>
      <p:ext uri="{BB962C8B-B14F-4D97-AF65-F5344CB8AC3E}">
        <p14:creationId xmlns:p14="http://schemas.microsoft.com/office/powerpoint/2010/main" val="25898278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571</Words>
  <Application>Microsoft Office PowerPoint</Application>
  <PresentationFormat>Panorámica</PresentationFormat>
  <Paragraphs>62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Geomanist</vt:lpstr>
      <vt:lpstr>Montserrat</vt:lpstr>
      <vt:lpstr>Trebuchet MS</vt:lpstr>
      <vt:lpstr>Wingdings</vt:lpstr>
      <vt:lpstr>Wingdings 3</vt:lpstr>
      <vt:lpstr>Faceta</vt:lpstr>
      <vt:lpstr>Capacitación Contraloría social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contraloría social 2024</dc:title>
  <dc:creator>Lucía Reyes Martínez</dc:creator>
  <cp:lastModifiedBy>Lucía Reyes Martínez</cp:lastModifiedBy>
  <cp:revision>20</cp:revision>
  <dcterms:created xsi:type="dcterms:W3CDTF">2024-11-20T04:42:08Z</dcterms:created>
  <dcterms:modified xsi:type="dcterms:W3CDTF">2024-11-27T04:55:49Z</dcterms:modified>
</cp:coreProperties>
</file>